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3" r:id="rId3"/>
    <p:sldId id="294" r:id="rId4"/>
    <p:sldId id="319" r:id="rId5"/>
    <p:sldId id="295" r:id="rId6"/>
    <p:sldId id="296" r:id="rId7"/>
    <p:sldId id="320" r:id="rId8"/>
    <p:sldId id="297" r:id="rId9"/>
    <p:sldId id="298" r:id="rId10"/>
    <p:sldId id="299" r:id="rId11"/>
    <p:sldId id="322" r:id="rId12"/>
    <p:sldId id="300" r:id="rId13"/>
    <p:sldId id="332" r:id="rId14"/>
    <p:sldId id="301" r:id="rId15"/>
  </p:sldIdLst>
  <p:sldSz cx="12801600" cy="9601200" type="A3"/>
  <p:notesSz cx="6808788" cy="9940925"/>
  <p:defaultTextStyle>
    <a:defPPr>
      <a:defRPr lang="ru-RU"/>
    </a:defPPr>
    <a:lvl1pPr marL="0" algn="l" defTabSz="1280006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03" algn="l" defTabSz="1280006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006" algn="l" defTabSz="1280006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009" algn="l" defTabSz="1280006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013" algn="l" defTabSz="1280006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016" algn="l" defTabSz="1280006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019" algn="l" defTabSz="1280006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022" algn="l" defTabSz="1280006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025" algn="l" defTabSz="1280006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  <p15:guide id="3" orient="horz" pos="3132">
          <p15:clr>
            <a:srgbClr val="A4A3A4"/>
          </p15:clr>
        </p15:guide>
        <p15:guide id="4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9131"/>
    <a:srgbClr val="003300"/>
    <a:srgbClr val="FAF40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258" y="84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-3630" y="-102"/>
      </p:cViewPr>
      <p:guideLst>
        <p:guide orient="horz" pos="3224"/>
        <p:guide pos="2238"/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50221" cy="496507"/>
          </a:xfrm>
          <a:prstGeom prst="rect">
            <a:avLst/>
          </a:prstGeom>
        </p:spPr>
        <p:txBody>
          <a:bodyPr vert="horz" lIns="88326" tIns="44163" rIns="88326" bIns="441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7046" y="0"/>
            <a:ext cx="2950220" cy="496507"/>
          </a:xfrm>
          <a:prstGeom prst="rect">
            <a:avLst/>
          </a:prstGeom>
        </p:spPr>
        <p:txBody>
          <a:bodyPr vert="horz" lIns="88326" tIns="44163" rIns="88326" bIns="44163" rtlCol="0"/>
          <a:lstStyle>
            <a:lvl1pPr algn="r">
              <a:defRPr sz="1200"/>
            </a:lvl1pPr>
          </a:lstStyle>
          <a:p>
            <a:fld id="{53F36C9F-C3B1-41A9-8AE6-BCC35001837E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42876"/>
            <a:ext cx="2950221" cy="496507"/>
          </a:xfrm>
          <a:prstGeom prst="rect">
            <a:avLst/>
          </a:prstGeom>
        </p:spPr>
        <p:txBody>
          <a:bodyPr vert="horz" lIns="88326" tIns="44163" rIns="88326" bIns="441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7046" y="9442876"/>
            <a:ext cx="2950220" cy="496507"/>
          </a:xfrm>
          <a:prstGeom prst="rect">
            <a:avLst/>
          </a:prstGeom>
        </p:spPr>
        <p:txBody>
          <a:bodyPr vert="horz" lIns="88326" tIns="44163" rIns="88326" bIns="44163" rtlCol="0" anchor="b"/>
          <a:lstStyle>
            <a:lvl1pPr algn="r">
              <a:defRPr sz="1200"/>
            </a:lvl1pPr>
          </a:lstStyle>
          <a:p>
            <a:fld id="{FA6063B9-D065-47C8-9A34-4130ED55B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150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5" cy="497046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9" y="2"/>
            <a:ext cx="2950475" cy="497046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ED11C5C3-7EBA-4F87-81F7-18652570E85E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1"/>
            <a:ext cx="5447030" cy="4473415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156"/>
            <a:ext cx="2950475" cy="497046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9" y="9442156"/>
            <a:ext cx="2950475" cy="497046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A99C91CB-B972-488F-9B97-BA4A899B8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245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436" algn="l" defTabSz="9142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725" algn="l" defTabSz="9142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870" algn="l" defTabSz="9142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696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557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511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0078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0078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553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432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511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511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5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563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511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299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C91CB-B972-488F-9B97-BA4A899B8AF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743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599"/>
            <a:ext cx="10881360" cy="20580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9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9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9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9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99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39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79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19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701B-5E9F-4FCB-B5D9-70D653F1E914}" type="datetimeFigureOut">
              <a:rPr lang="ru-RU" smtClean="0"/>
              <a:pPr/>
              <a:t>20.01.2020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5762-6ECB-4B94-90A7-038277BCAB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7759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701B-5E9F-4FCB-B5D9-70D653F1E914}" type="datetimeFigureOut">
              <a:rPr lang="ru-RU" smtClean="0"/>
              <a:pPr/>
              <a:t>20.01.2020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5762-6ECB-4B94-90A7-038277BCAB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625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384497"/>
            <a:ext cx="2880360" cy="81921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384497"/>
            <a:ext cx="8427720" cy="81921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701B-5E9F-4FCB-B5D9-70D653F1E914}" type="datetimeFigureOut">
              <a:rPr lang="ru-RU" smtClean="0"/>
              <a:pPr/>
              <a:t>20.01.2020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5762-6ECB-4B94-90A7-038277BCAB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6090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701B-5E9F-4FCB-B5D9-70D653F1E914}" type="datetimeFigureOut">
              <a:rPr lang="ru-RU" smtClean="0"/>
              <a:pPr/>
              <a:t>20.01.2020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5762-6ECB-4B94-90A7-038277BCAB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746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4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400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3992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798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197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5970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1996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3955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7948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194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701B-5E9F-4FCB-B5D9-70D653F1E914}" type="datetimeFigureOut">
              <a:rPr lang="ru-RU" smtClean="0"/>
              <a:pPr/>
              <a:t>20.01.2020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5762-6ECB-4B94-90A7-038277BCAB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9387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00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074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701B-5E9F-4FCB-B5D9-70D653F1E914}" type="datetimeFigureOut">
              <a:rPr lang="ru-RU" smtClean="0"/>
              <a:pPr/>
              <a:t>20.01.2020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5762-6ECB-4B94-90A7-038277BCAB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9228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26" indent="0">
              <a:buNone/>
              <a:defRPr sz="2800" b="1"/>
            </a:lvl2pPr>
            <a:lvl3pPr marL="1279852" indent="0">
              <a:buNone/>
              <a:defRPr sz="2500" b="1"/>
            </a:lvl3pPr>
            <a:lvl4pPr marL="1919778" indent="0">
              <a:buNone/>
              <a:defRPr sz="2200" b="1"/>
            </a:lvl4pPr>
            <a:lvl5pPr marL="2559705" indent="0">
              <a:buNone/>
              <a:defRPr sz="2200" b="1"/>
            </a:lvl5pPr>
            <a:lvl6pPr marL="3199631" indent="0">
              <a:buNone/>
              <a:defRPr sz="2200" b="1"/>
            </a:lvl6pPr>
            <a:lvl7pPr marL="3839559" indent="0">
              <a:buNone/>
              <a:defRPr sz="2200" b="1"/>
            </a:lvl7pPr>
            <a:lvl8pPr marL="4479485" indent="0">
              <a:buNone/>
              <a:defRPr sz="2200" b="1"/>
            </a:lvl8pPr>
            <a:lvl9pPr marL="5119411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9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26" indent="0">
              <a:buNone/>
              <a:defRPr sz="2800" b="1"/>
            </a:lvl2pPr>
            <a:lvl3pPr marL="1279852" indent="0">
              <a:buNone/>
              <a:defRPr sz="2500" b="1"/>
            </a:lvl3pPr>
            <a:lvl4pPr marL="1919778" indent="0">
              <a:buNone/>
              <a:defRPr sz="2200" b="1"/>
            </a:lvl4pPr>
            <a:lvl5pPr marL="2559705" indent="0">
              <a:buNone/>
              <a:defRPr sz="2200" b="1"/>
            </a:lvl5pPr>
            <a:lvl6pPr marL="3199631" indent="0">
              <a:buNone/>
              <a:defRPr sz="2200" b="1"/>
            </a:lvl6pPr>
            <a:lvl7pPr marL="3839559" indent="0">
              <a:buNone/>
              <a:defRPr sz="2200" b="1"/>
            </a:lvl7pPr>
            <a:lvl8pPr marL="4479485" indent="0">
              <a:buNone/>
              <a:defRPr sz="2200" b="1"/>
            </a:lvl8pPr>
            <a:lvl9pPr marL="5119411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03039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701B-5E9F-4FCB-B5D9-70D653F1E914}" type="datetimeFigureOut">
              <a:rPr lang="ru-RU" smtClean="0"/>
              <a:pPr/>
              <a:t>20.01.2020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5762-6ECB-4B94-90A7-038277BCAB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7908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701B-5E9F-4FCB-B5D9-70D653F1E914}" type="datetimeFigureOut">
              <a:rPr lang="ru-RU" smtClean="0"/>
              <a:pPr/>
              <a:t>20.01.2020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5762-6ECB-4B94-90A7-038277BCAB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0074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701B-5E9F-4FCB-B5D9-70D653F1E914}" type="datetimeFigureOut">
              <a:rPr lang="ru-RU" smtClean="0"/>
              <a:pPr/>
              <a:t>20.01.2020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5762-6ECB-4B94-90A7-038277BCAB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904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2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5070" y="382272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2" y="2009142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39926" indent="0">
              <a:buNone/>
              <a:defRPr sz="1700"/>
            </a:lvl2pPr>
            <a:lvl3pPr marL="1279852" indent="0">
              <a:buNone/>
              <a:defRPr sz="1400"/>
            </a:lvl3pPr>
            <a:lvl4pPr marL="1919778" indent="0">
              <a:buNone/>
              <a:defRPr sz="1300"/>
            </a:lvl4pPr>
            <a:lvl5pPr marL="2559705" indent="0">
              <a:buNone/>
              <a:defRPr sz="1300"/>
            </a:lvl5pPr>
            <a:lvl6pPr marL="3199631" indent="0">
              <a:buNone/>
              <a:defRPr sz="1300"/>
            </a:lvl6pPr>
            <a:lvl7pPr marL="3839559" indent="0">
              <a:buNone/>
              <a:defRPr sz="1300"/>
            </a:lvl7pPr>
            <a:lvl8pPr marL="4479485" indent="0">
              <a:buNone/>
              <a:defRPr sz="1300"/>
            </a:lvl8pPr>
            <a:lvl9pPr marL="511941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701B-5E9F-4FCB-B5D9-70D653F1E914}" type="datetimeFigureOut">
              <a:rPr lang="ru-RU" smtClean="0"/>
              <a:pPr/>
              <a:t>20.01.2020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5762-6ECB-4B94-90A7-038277BCAB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9997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39926" indent="0">
              <a:buNone/>
              <a:defRPr sz="3900"/>
            </a:lvl2pPr>
            <a:lvl3pPr marL="1279852" indent="0">
              <a:buNone/>
              <a:defRPr sz="3400"/>
            </a:lvl3pPr>
            <a:lvl4pPr marL="1919778" indent="0">
              <a:buNone/>
              <a:defRPr sz="2800"/>
            </a:lvl4pPr>
            <a:lvl5pPr marL="2559705" indent="0">
              <a:buNone/>
              <a:defRPr sz="2800"/>
            </a:lvl5pPr>
            <a:lvl6pPr marL="3199631" indent="0">
              <a:buNone/>
              <a:defRPr sz="2800"/>
            </a:lvl6pPr>
            <a:lvl7pPr marL="3839559" indent="0">
              <a:buNone/>
              <a:defRPr sz="2800"/>
            </a:lvl7pPr>
            <a:lvl8pPr marL="4479485" indent="0">
              <a:buNone/>
              <a:defRPr sz="2800"/>
            </a:lvl8pPr>
            <a:lvl9pPr marL="5119411" indent="0">
              <a:buNone/>
              <a:defRPr sz="2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39926" indent="0">
              <a:buNone/>
              <a:defRPr sz="1700"/>
            </a:lvl2pPr>
            <a:lvl3pPr marL="1279852" indent="0">
              <a:buNone/>
              <a:defRPr sz="1400"/>
            </a:lvl3pPr>
            <a:lvl4pPr marL="1919778" indent="0">
              <a:buNone/>
              <a:defRPr sz="1300"/>
            </a:lvl4pPr>
            <a:lvl5pPr marL="2559705" indent="0">
              <a:buNone/>
              <a:defRPr sz="1300"/>
            </a:lvl5pPr>
            <a:lvl6pPr marL="3199631" indent="0">
              <a:buNone/>
              <a:defRPr sz="1300"/>
            </a:lvl6pPr>
            <a:lvl7pPr marL="3839559" indent="0">
              <a:buNone/>
              <a:defRPr sz="1300"/>
            </a:lvl7pPr>
            <a:lvl8pPr marL="4479485" indent="0">
              <a:buNone/>
              <a:defRPr sz="1300"/>
            </a:lvl8pPr>
            <a:lvl9pPr marL="5119411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701B-5E9F-4FCB-B5D9-70D653F1E914}" type="datetimeFigureOut">
              <a:rPr lang="ru-RU" smtClean="0"/>
              <a:pPr/>
              <a:t>20.01.2020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45762-6ECB-4B94-90A7-038277BCAB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819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7985" tIns="63994" rIns="127985" bIns="6399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240282"/>
            <a:ext cx="11521440" cy="6336348"/>
          </a:xfrm>
          <a:prstGeom prst="rect">
            <a:avLst/>
          </a:prstGeom>
        </p:spPr>
        <p:txBody>
          <a:bodyPr vert="horz" lIns="127985" tIns="63994" rIns="127985" bIns="6399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8898894"/>
            <a:ext cx="2987040" cy="511175"/>
          </a:xfrm>
          <a:prstGeom prst="rect">
            <a:avLst/>
          </a:prstGeom>
        </p:spPr>
        <p:txBody>
          <a:bodyPr vert="horz" lIns="127985" tIns="63994" rIns="127985" bIns="63994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1701B-5E9F-4FCB-B5D9-70D653F1E914}" type="datetimeFigureOut">
              <a:rPr lang="ru-RU" smtClean="0"/>
              <a:pPr/>
              <a:t>20.01.2020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0" y="8898894"/>
            <a:ext cx="4053840" cy="511175"/>
          </a:xfrm>
          <a:prstGeom prst="rect">
            <a:avLst/>
          </a:prstGeom>
        </p:spPr>
        <p:txBody>
          <a:bodyPr vert="horz" lIns="127985" tIns="63994" rIns="127985" bIns="63994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8898894"/>
            <a:ext cx="2987040" cy="511175"/>
          </a:xfrm>
          <a:prstGeom prst="rect">
            <a:avLst/>
          </a:prstGeom>
        </p:spPr>
        <p:txBody>
          <a:bodyPr vert="horz" lIns="127985" tIns="63994" rIns="127985" bIns="63994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45762-6ECB-4B94-90A7-038277BCAB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29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1279852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9945" indent="-479945" algn="l" defTabSz="1279852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881" indent="-399953" algn="l" defTabSz="1279852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599816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742" indent="-319963" algn="l" defTabSz="127985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668" indent="-319963" algn="l" defTabSz="1279852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19594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59520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449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39375" indent="-319963" algn="l" defTabSz="127985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926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852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778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9705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9631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9559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9485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9411" algn="l" defTabSz="127985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3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microsoft.com/office/2007/relationships/hdphoto" Target="../media/hdphoto4.wdp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microsoft.com/office/2007/relationships/hdphoto" Target="../media/hdphoto4.wdp"/><Relationship Id="rId4" Type="http://schemas.openxmlformats.org/officeDocument/2006/relationships/image" Target="../media/image39.jpe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emf"/><Relationship Id="rId4" Type="http://schemas.microsoft.com/office/2007/relationships/hdphoto" Target="../media/hdphoto3.wdp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30" b="4546"/>
          <a:stretch/>
        </p:blipFill>
        <p:spPr bwMode="auto">
          <a:xfrm>
            <a:off x="-10051" y="2208311"/>
            <a:ext cx="12808025" cy="7390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10051" y="0"/>
            <a:ext cx="12811651" cy="22322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127985" tIns="63994" rIns="127985" bIns="63994" rtlCol="0" anchor="ctr">
            <a:normAutofit fontScale="97500"/>
          </a:bodyPr>
          <a:lstStyle>
            <a:lvl1pPr algn="ctr" defTabSz="1279852" rtl="0" eaLnBrk="1" latinLnBrk="0" hangingPunct="1">
              <a:spcBef>
                <a:spcPct val="0"/>
              </a:spcBef>
              <a:buNone/>
              <a:defRPr sz="6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КОНЦЕПЦИЯ БЛАГОУСТРОЙСТВА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СКВЕРА ПО УЛИЦЕ БЕСТУЖЕВЫХ-ПЕСТЕЛЯ-ДЕКАБРИСТОВ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район Отрадное, СВАО, Москва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074" y="8803226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ООО «ЛАНДШАФТСИТИ»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051" y="9111003"/>
            <a:ext cx="4672608" cy="400097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11540</a:t>
            </a: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г. Москва, ул. Речников, дом 19 пом.23; </a:t>
            </a:r>
            <a:endParaRPr lang="en-US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тел.: 8(499)922-76-57; </a:t>
            </a: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landcity.info@yandex.ru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12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788377" cy="101565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3 - ПРОГУЛОЧНАЯ ЗОНА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УЛ. ДЕКАБРИСТОВ д. 11– существующие положение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33303" y="1152019"/>
            <a:ext cx="625507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Предлагается обустроить прогулочный бульвар с </a:t>
            </a:r>
            <a:r>
              <a:rPr lang="ru-RU" sz="2000" dirty="0" smtClean="0">
                <a:latin typeface="Times New Roman" panose="02020603050405020304" pitchFamily="18" charset="0"/>
              </a:rPr>
              <a:t>зонами </a:t>
            </a:r>
            <a:r>
              <a:rPr lang="ru-RU" sz="2000" dirty="0">
                <a:latin typeface="Times New Roman" panose="02020603050405020304" pitchFamily="18" charset="0"/>
              </a:rPr>
              <a:t>тихого отдыха и </a:t>
            </a:r>
            <a:r>
              <a:rPr lang="ru-RU" sz="2000" dirty="0" smtClean="0">
                <a:latin typeface="Times New Roman" panose="02020603050405020304" pitchFamily="18" charset="0"/>
              </a:rPr>
              <a:t>фотозоной.</a:t>
            </a:r>
          </a:p>
          <a:p>
            <a:pPr indent="354013"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</a:rPr>
              <a:t>Так же планируется площадка для детей от 0-5 лет с элементами МАФ для детей с ограниченными возможностями. </a:t>
            </a:r>
            <a:endParaRPr lang="ru-RU" sz="2000" dirty="0">
              <a:latin typeface="Times New Roman" panose="02020603050405020304" pitchFamily="18" charset="0"/>
            </a:endParaRPr>
          </a:p>
          <a:p>
            <a:pPr indent="354013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Дополнительно: По маршруту прогулочного бульвара предлагается устройство </a:t>
            </a:r>
            <a:r>
              <a:rPr lang="ru-RU" sz="2000" dirty="0" smtClean="0">
                <a:latin typeface="Times New Roman" panose="02020603050405020304" pitchFamily="18" charset="0"/>
              </a:rPr>
              <a:t>освещения.</a:t>
            </a:r>
            <a:endParaRPr lang="ru-RU" sz="2000" dirty="0">
              <a:latin typeface="Times New Roman" panose="02020603050405020304" pitchFamily="18" charset="0"/>
            </a:endParaRPr>
          </a:p>
          <a:p>
            <a:pPr indent="354013" algn="just"/>
            <a:endParaRPr lang="ru-RU" sz="2000" dirty="0">
              <a:latin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5" t="25095" r="20850" b="28993"/>
          <a:stretch/>
        </p:blipFill>
        <p:spPr bwMode="auto">
          <a:xfrm>
            <a:off x="6545929" y="5016624"/>
            <a:ext cx="5760640" cy="360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t="12393"/>
          <a:stretch/>
        </p:blipFill>
        <p:spPr>
          <a:xfrm>
            <a:off x="299111" y="1128192"/>
            <a:ext cx="6112019" cy="360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t="17494" r="7579" b="16971"/>
          <a:stretch/>
        </p:blipFill>
        <p:spPr>
          <a:xfrm>
            <a:off x="314482" y="5016624"/>
            <a:ext cx="608127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7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788377" cy="101565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3 - ПРОГУЛОЧНАЯ ЗОНА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УЛ. ДЕКАБРИСТОВ д. 11– генеральный план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03252"/>
            <a:ext cx="12801600" cy="799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992" y="1051499"/>
            <a:ext cx="4536504" cy="3551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40" y="5838660"/>
            <a:ext cx="3457911" cy="367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53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6619"/>
            <a:ext cx="12801600" cy="101565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3 - ПРОГУЛОЧНАЯ ЗОНА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УЛ. ДЕКАБРИСТОВ д. 11–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проектное предложение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25" y="5088632"/>
            <a:ext cx="6765547" cy="45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24" y="1039160"/>
            <a:ext cx="4672607" cy="29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http://adanatgroup.ru/image/catalog/category/2-novinki/nastil-der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128" y="1179632"/>
            <a:ext cx="5716920" cy="429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391" y="5610168"/>
            <a:ext cx="3454769" cy="2574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http://adanatgroup.ru/image/catalog/category/veloparkovki/vozduh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661" y="7711402"/>
            <a:ext cx="2519730" cy="188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Овал 13"/>
          <p:cNvSpPr/>
          <p:nvPr/>
        </p:nvSpPr>
        <p:spPr>
          <a:xfrm>
            <a:off x="910569" y="1776264"/>
            <a:ext cx="432048" cy="41262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04011" y="2852046"/>
            <a:ext cx="432048" cy="41262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75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6619"/>
            <a:ext cx="12801600" cy="101565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3 - ПРОГУЛОЧНАЯ ЗОНА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УЛ. ДЕКАБРИСТОВ д. 11– устройство площадки с арт объектом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24" y="1039160"/>
            <a:ext cx="4672607" cy="29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Овал 14"/>
          <p:cNvSpPr/>
          <p:nvPr/>
        </p:nvSpPr>
        <p:spPr>
          <a:xfrm>
            <a:off x="3204011" y="2852046"/>
            <a:ext cx="432048" cy="41262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768" y="1173872"/>
            <a:ext cx="5987088" cy="8246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6" y="4152527"/>
            <a:ext cx="5197236" cy="401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 descr="http://adanatgroup.ru/image/catalog/category/urni/urna-oro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5" y="7127138"/>
            <a:ext cx="2779875" cy="208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2768" y="1865198"/>
            <a:ext cx="59870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Заменен на «Жар-птицу» (в разработке)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62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 descr="https://new-pro.ru/userfiles/shop/large/1234_j24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982" y="5083093"/>
            <a:ext cx="3450359" cy="270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www.proludic.com/cel/images/jpeg_HD/J39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46" y="7147862"/>
            <a:ext cx="3488903" cy="243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0" y="7769"/>
            <a:ext cx="12823616" cy="9233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3 - ПРОГУЛОЧНАЯ ЗОНА УЛ. ДЕКАБРИСТОВ д. 11-</a:t>
            </a:r>
          </a:p>
          <a:p>
            <a:pPr algn="ctr">
              <a:lnSpc>
                <a:spcPct val="150000"/>
              </a:lnSpc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– площадка для детей от 0-5 лет с элементами МАФ для детей с ограниченными возможностями. </a:t>
            </a:r>
          </a:p>
        </p:txBody>
      </p:sp>
      <p:pic>
        <p:nvPicPr>
          <p:cNvPr id="7170" name="Picture 2" descr="https://new-pro.ru/userfiles/shop/large/1150_j4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24" y="6561631"/>
            <a:ext cx="4168552" cy="303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new-pro.ru/userfiles/shop/large/1741_j34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19" y="4140005"/>
            <a:ext cx="2842513" cy="283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new-pro.ru/userfiles/shop/large/1708_r34-fitictac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059" y="7767487"/>
            <a:ext cx="1981104" cy="166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s://new-pro.ru/userfiles/shop/large/2238_j407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293" y="1056184"/>
            <a:ext cx="6905203" cy="460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19" y="1222518"/>
            <a:ext cx="4672607" cy="29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Овал 16"/>
          <p:cNvSpPr/>
          <p:nvPr/>
        </p:nvSpPr>
        <p:spPr>
          <a:xfrm>
            <a:off x="463765" y="1383558"/>
            <a:ext cx="432048" cy="41262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14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81241"/>
            <a:ext cx="12801600" cy="46165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/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ЗОНИРОВАНИЯ ТЕРРИТОРИИ БЛАГОУСТРОЙСТВА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8112" y="624136"/>
            <a:ext cx="12313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Территория благоустройства делится на 3 зоны: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Зона тихого отдыха (Алтуфьевское шоссе д. 40А) 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Прогулочная зона (ул. Декабристов д.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Прогулочная зона (ул. Декабристов д.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11)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" t="7943" r="39829" b="26726"/>
          <a:stretch/>
        </p:blipFill>
        <p:spPr>
          <a:xfrm>
            <a:off x="1792288" y="1910291"/>
            <a:ext cx="9433048" cy="74987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16424" y="3473377"/>
            <a:ext cx="7210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  <a:endParaRPr lang="ru-RU" sz="5400" b="1" dirty="0">
              <a:ln w="222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32648" y="4648553"/>
            <a:ext cx="7210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endParaRPr lang="ru-RU" sz="5400" b="1" dirty="0">
              <a:ln w="222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28992" y="6435864"/>
            <a:ext cx="7210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endParaRPr lang="ru-RU" sz="5400" b="1" dirty="0">
              <a:ln w="222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73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81241"/>
            <a:ext cx="12801600" cy="8617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1 - ЗОНА ТИХОГО ОТДЫХА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АЛТУФЬЕВСКОЕ ШОССЕ д. 40А – существующие положение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2" t="18132" r="5238" b="31845"/>
          <a:stretch/>
        </p:blipFill>
        <p:spPr bwMode="auto">
          <a:xfrm>
            <a:off x="6901388" y="6096744"/>
            <a:ext cx="5635684" cy="32057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" t="24459" r="35502" b="17188"/>
          <a:stretch/>
        </p:blipFill>
        <p:spPr>
          <a:xfrm>
            <a:off x="280121" y="1344216"/>
            <a:ext cx="6408712" cy="388324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0" t="8592" r="-655" b="17175"/>
          <a:stretch/>
        </p:blipFill>
        <p:spPr>
          <a:xfrm>
            <a:off x="280120" y="5388295"/>
            <a:ext cx="6477659" cy="391422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795110" y="1371696"/>
            <a:ext cx="5848239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</a:rPr>
              <a:t>Предлагается обустроить  зону тихого отдыха с созданием цветника из пионов, освещением прогулочных дорожек и архитектурной подсветкой посадок.  </a:t>
            </a:r>
          </a:p>
        </p:txBody>
      </p:sp>
    </p:spTree>
    <p:extLst>
      <p:ext uri="{BB962C8B-B14F-4D97-AF65-F5344CB8AC3E}">
        <p14:creationId xmlns:p14="http://schemas.microsoft.com/office/powerpoint/2010/main" val="151764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801600" cy="8617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1 - ЗОНА ТИХОГО ОТДЫХА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АЛТУФЬЕВСКОЕ ШОССЕ д. 40А – генеральный план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7" y="2228850"/>
            <a:ext cx="12484513" cy="737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12" y="894712"/>
            <a:ext cx="2520280" cy="268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81" y="894712"/>
            <a:ext cx="3672408" cy="287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975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" y="0"/>
            <a:ext cx="12801601" cy="8617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1 - ЗОНА ТИХОГО ОТДЫХА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АЛТУФЬЕВСКОЕ ШОССЕ д. 40А – проектное предложение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4" descr="https://hobbyka.ru/upload/resize_cache/iblock/ced/800_574_1ee38d4541d63b2efb49dd586353487f0/cedcc03c12bc047518227d9f610c246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01531"/>
            <a:ext cx="2451719" cy="1759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3" y="5175466"/>
            <a:ext cx="2208743" cy="1820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27958"/>
            <a:ext cx="2484466" cy="162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360" y="3415595"/>
            <a:ext cx="10361240" cy="5969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476679" y="1054692"/>
            <a:ext cx="49403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</a:rPr>
              <a:t>В центральной части круга предлагается выполнить посадку цветущих многолетних культур.</a:t>
            </a:r>
            <a:endParaRPr lang="ru-RU" sz="2000" dirty="0">
              <a:latin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064" y="962110"/>
            <a:ext cx="3646984" cy="2344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3" y="1105829"/>
            <a:ext cx="3330251" cy="1966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965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801600" cy="101565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2 - ПРОГУЛОЧНАЯ ЗОНА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УЛ. ДЕКАБРИСТОВ д. 1– существующие положение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46525" y="1581165"/>
            <a:ext cx="5848239" cy="280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Предлагается обустроить прогулочный бульвар с зоной активного детского отдыха возрастной категорией </a:t>
            </a:r>
            <a:r>
              <a:rPr lang="ru-RU" sz="2000" dirty="0" smtClean="0">
                <a:latin typeface="Times New Roman" panose="02020603050405020304" pitchFamily="18" charset="0"/>
              </a:rPr>
              <a:t>12+. </a:t>
            </a:r>
            <a:endParaRPr lang="ru-RU" sz="2000" dirty="0">
              <a:latin typeface="Times New Roman" panose="02020603050405020304" pitchFamily="18" charset="0"/>
            </a:endParaRPr>
          </a:p>
          <a:p>
            <a:pPr indent="354013" algn="just">
              <a:lnSpc>
                <a:spcPct val="150000"/>
              </a:lnSpc>
            </a:pPr>
            <a:endParaRPr lang="ru-RU" sz="2000" dirty="0">
              <a:latin typeface="Times New Roman" panose="02020603050405020304" pitchFamily="18" charset="0"/>
            </a:endParaRPr>
          </a:p>
          <a:p>
            <a:pPr indent="354013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Дополнительно: По маршруту прогулочного бульвара предлагается устройство </a:t>
            </a:r>
            <a:r>
              <a:rPr lang="ru-RU" sz="2000" dirty="0" smtClean="0">
                <a:latin typeface="Times New Roman" panose="02020603050405020304" pitchFamily="18" charset="0"/>
              </a:rPr>
              <a:t>освещения.</a:t>
            </a:r>
            <a:endParaRPr lang="ru-RU" sz="2000" dirty="0">
              <a:latin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2622" b="1980"/>
          <a:stretch/>
        </p:blipFill>
        <p:spPr>
          <a:xfrm>
            <a:off x="208112" y="1583821"/>
            <a:ext cx="6021030" cy="360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" t="17758" r="-85" b="4360"/>
          <a:stretch/>
        </p:blipFill>
        <p:spPr>
          <a:xfrm>
            <a:off x="208112" y="5376662"/>
            <a:ext cx="6120000" cy="36163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8322" t="5063" r="17005"/>
          <a:stretch/>
        </p:blipFill>
        <p:spPr>
          <a:xfrm>
            <a:off x="6522173" y="5376663"/>
            <a:ext cx="6120000" cy="361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9" y="2278510"/>
            <a:ext cx="12809200" cy="7322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0"/>
            <a:ext cx="12801600" cy="101565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2 - ПРОГУЛОЧНАЯ ЗОНА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УЛ. ДЕКАБРИСТОВ д. 1– генеральный план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40" y="5838660"/>
            <a:ext cx="3457911" cy="3679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040" y="1013379"/>
            <a:ext cx="4104456" cy="3212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662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danatgroup.ru/image/catalog/category/veloparkovki/vozdu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109" y="7176864"/>
            <a:ext cx="2831019" cy="212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12801600" cy="101565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2 - ПРОГУЛОЧНАЯ ЗОНА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УЛ. ДЕКАБРИСТОВ д. 1–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проектное предложение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00" y="1015651"/>
            <a:ext cx="5112255" cy="2922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 1"/>
          <p:cNvSpPr/>
          <p:nvPr/>
        </p:nvSpPr>
        <p:spPr>
          <a:xfrm>
            <a:off x="1648272" y="2102515"/>
            <a:ext cx="432048" cy="41262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304456" y="3072408"/>
            <a:ext cx="432048" cy="41262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://adanatgroup.ru/image/catalog/category/2-novinki/nastil-der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93" y="1015650"/>
            <a:ext cx="7621508" cy="572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29" y="4224536"/>
            <a:ext cx="376807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096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-2752" y="9771"/>
            <a:ext cx="12804352" cy="9233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2 - ПРОГУЛОЧНАЯ ЗОНА </a:t>
            </a:r>
          </a:p>
          <a:p>
            <a:pPr algn="ctr">
              <a:lnSpc>
                <a:spcPct val="150000"/>
              </a:lnSpc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УЛ. ДЕКАБРИСТОВ д. 1–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проектное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предложение детская площадка разделенная пешеходной зоной 12+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00" y="1015651"/>
            <a:ext cx="5112255" cy="2922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вал 7"/>
          <p:cNvSpPr/>
          <p:nvPr/>
        </p:nvSpPr>
        <p:spPr>
          <a:xfrm>
            <a:off x="2553543" y="2583690"/>
            <a:ext cx="432048" cy="41262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708" y="1000371"/>
            <a:ext cx="7506282" cy="4376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new-pro.ru/userfiles/shop/large/1403_j2582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826" y="6240760"/>
            <a:ext cx="3899931" cy="33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new-pro.ru/userfiles/shop/large/1136_j49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968" y="5736704"/>
            <a:ext cx="4888631" cy="250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0788"/>
            <a:ext cx="4603463" cy="2900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52" y="7216310"/>
            <a:ext cx="1697291" cy="1965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324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4862</TotalTime>
  <Words>370</Words>
  <Application>Microsoft Office PowerPoint</Application>
  <PresentationFormat>A3 (297x420 мм)</PresentationFormat>
  <Paragraphs>59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Виолетта Ларионова</dc:creator>
  <cp:lastModifiedBy>Ira</cp:lastModifiedBy>
  <cp:revision>155</cp:revision>
  <cp:lastPrinted>2018-11-01T18:42:26Z</cp:lastPrinted>
  <dcterms:created xsi:type="dcterms:W3CDTF">2018-09-07T08:52:32Z</dcterms:created>
  <dcterms:modified xsi:type="dcterms:W3CDTF">2020-01-20T06:46:52Z</dcterms:modified>
</cp:coreProperties>
</file>